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57" r:id="rId4"/>
    <p:sldId id="270" r:id="rId5"/>
    <p:sldId id="272" r:id="rId6"/>
    <p:sldId id="271" r:id="rId7"/>
    <p:sldId id="273" r:id="rId8"/>
    <p:sldId id="258" r:id="rId9"/>
    <p:sldId id="281" r:id="rId10"/>
    <p:sldId id="28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5229200"/>
            <a:ext cx="8305800" cy="1368152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Verdana"/>
              </a:rPr>
              <a:t>Согласно статистическим данным, </a:t>
            </a:r>
            <a:r>
              <a:rPr lang="ru-RU" dirty="0">
                <a:solidFill>
                  <a:srgbClr val="FF0000"/>
                </a:solidFill>
                <a:latin typeface="Verdana"/>
              </a:rPr>
              <a:t>от 10 до 15 % </a:t>
            </a:r>
            <a:r>
              <a:rPr lang="ru-RU" dirty="0">
                <a:solidFill>
                  <a:srgbClr val="000000"/>
                </a:solidFill>
                <a:latin typeface="Verdana"/>
              </a:rPr>
              <a:t>людей, погибших на туристских маршрутах, стали жертвами переохлаждения.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151216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Как не замерзнуть в природных условиях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8" name="Picture 4" descr="https://a.d-cd.net/e1250bas-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07" y="1700808"/>
            <a:ext cx="501557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3147396"/>
          </a:xfrm>
        </p:spPr>
        <p:txBody>
          <a:bodyPr/>
          <a:lstStyle/>
          <a:p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ольшее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в некоторых случаях решающее значение для выживания человека в условиях низких температур имеет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ветра: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¦ при фактической температуре воздуха–3 °C и </a:t>
            </a: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ветра 10–11 м/с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их общее охлаждающее воздействие на человека выражается значением–20 °C;</a:t>
            </a:r>
            <a:b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¦ при температуре–10 °C фактически равно–30 °C;</a:t>
            </a:r>
            <a:b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¦ при температуре–15 °C фактически равно–35 °C;</a:t>
            </a:r>
            <a:b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¦ при температуре–25 °C фактически равно–50 °C;</a:t>
            </a:r>
            <a:b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¦ при температуре–45 °C фактически равно–70 °C.</a:t>
            </a:r>
            <a:r>
              <a:rPr lang="ru-RU" dirty="0">
                <a:solidFill>
                  <a:srgbClr val="C00000"/>
                </a:solidFill>
                <a:effectLst/>
                <a:latin typeface="Verdana"/>
              </a:rPr>
              <a:t/>
            </a:r>
            <a:br>
              <a:rPr lang="ru-RU" dirty="0">
                <a:solidFill>
                  <a:srgbClr val="C00000"/>
                </a:solidFill>
                <a:effectLst/>
                <a:latin typeface="Verdana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://solnechniysad.my1.ru/1/1/-UNSET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312368" cy="219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7"/>
            <a:ext cx="3437848" cy="214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11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699792" y="1268760"/>
            <a:ext cx="6192688" cy="5027304"/>
          </a:xfrm>
        </p:spPr>
        <p:txBody>
          <a:bodyPr>
            <a:norm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Двигаться, выполнять физическую работу</a:t>
            </a: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Постараться разжечь огонь;</a:t>
            </a: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Постараться построить укрытие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936104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FF00"/>
                </a:solidFill>
                <a:effectLst/>
                <a:latin typeface="Times New Roman"/>
                <a:ea typeface="Calibri"/>
                <a:cs typeface="Times New Roman"/>
              </a:rPr>
              <a:t>Что следует постараться сделать при вынужденном нахождении в природных условиях: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eco-tochkanakarte.ru/wp-content/uploads/2013/02/%D0%BD%D0%BE%D1%87%D0%BB%D0%B5%D0%B3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4624"/>
            <a:ext cx="2857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0-tub-ru.yandex.net/i?id=e0381d62a3e74ed2d6116ec6691e7f97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49080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700808"/>
            <a:ext cx="8305800" cy="4896544"/>
          </a:xfrm>
        </p:spPr>
        <p:txBody>
          <a:bodyPr/>
          <a:lstStyle/>
          <a:p>
            <a:pPr indent="450215" algn="just"/>
            <a:r>
              <a:rPr lang="ru-RU" sz="2400" dirty="0">
                <a:latin typeface="Times New Roman"/>
                <a:ea typeface="Calibri"/>
                <a:cs typeface="Times New Roman"/>
              </a:rPr>
              <a:t>Для этого подойдут: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сухая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трава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marL="342900" indent="-342900" algn="just">
              <a:buFontTx/>
              <a:buChar char="-"/>
            </a:pPr>
            <a:endParaRPr lang="ru-RU" sz="1400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- кора деревьев;</a:t>
            </a:r>
          </a:p>
          <a:p>
            <a:pPr marL="342900" indent="-342900" algn="just">
              <a:buFontTx/>
              <a:buChar char="-"/>
            </a:pP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сухие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листья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marL="342900" indent="-342900" algn="just">
              <a:buFontTx/>
              <a:buChar char="-"/>
            </a:pP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лапник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хвойных </a:t>
            </a:r>
            <a:endParaRPr lang="ru-RU" sz="2400" dirty="0" smtClean="0">
              <a:latin typeface="Times New Roman"/>
              <a:ea typeface="Calibri"/>
              <a:cs typeface="Times New Roman"/>
            </a:endParaRPr>
          </a:p>
          <a:p>
            <a:pPr algn="just"/>
            <a:r>
              <a:rPr lang="ru-RU" sz="2400" dirty="0" smtClean="0">
                <a:latin typeface="Times New Roman"/>
                <a:ea typeface="Calibri"/>
                <a:cs typeface="Times New Roman"/>
              </a:rPr>
              <a:t>деревьев (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ветки деревьев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);</a:t>
            </a:r>
          </a:p>
          <a:p>
            <a:pPr algn="just"/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все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лишнее снаряжение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ЧЕМ ТОЛЩЕ ПОДСТИЛКА, ТЕМ ТЕПЛЕЕ!</a:t>
            </a:r>
            <a:endParaRPr lang="ru-RU" sz="20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404664"/>
            <a:ext cx="8305800" cy="936104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4400" dirty="0" smtClean="0">
                <a:effectLst/>
                <a:latin typeface="Calibri"/>
                <a:ea typeface="Calibri"/>
                <a:cs typeface="Times New Roman"/>
              </a:rPr>
              <a:t>Изготовление подстилки</a:t>
            </a: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074" name="Picture 2" descr="http://xn--80adancmc3bzi.xn--p1ai/uploads/images/00/00/55/2014/05/07/2c22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68884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6334" y="260648"/>
            <a:ext cx="7632848" cy="9721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C00000"/>
                </a:solidFill>
              </a:rPr>
              <a:t>От правильной укладки веток зависит, какой силы осадки и ветер выдержит навес (шалаш)</a:t>
            </a:r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pic>
        <p:nvPicPr>
          <p:cNvPr id="4098" name="Picture 2" descr="http://xn--80adancmc3bzi.xn--p1ai/uploads/images/00/00/55/2014/05/07/882b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858" y="1199512"/>
            <a:ext cx="4897332" cy="367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xn--80adancmc3bzi.xn--p1ai/uploads/images/00/00/55/2014/05/07/5476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4932040" cy="370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43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116632"/>
            <a:ext cx="7632848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C00000"/>
                </a:solidFill>
              </a:rPr>
              <a:t>Если вокруг большого дерева растет несколько маленьких, то , используя веревку можно подтянуть молодые и соответственно более гибкие деревья и кусты к стволу большого. Образуется  каркас для шалаша .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pic>
        <p:nvPicPr>
          <p:cNvPr id="5122" name="Picture 2" descr="http://xn--80adancmc3bzi.xn--p1ai/uploads/images/00/00/55/2014/05/07/cbc5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90227"/>
            <a:ext cx="4824536" cy="36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xn--80adancmc3bzi.xn--p1ai/uploads/images/00/00/55/2014/05/07/8a2e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950" y="3401545"/>
            <a:ext cx="450722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42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76672"/>
            <a:ext cx="58326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Если нет веревки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3588" y="1196752"/>
            <a:ext cx="734481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</a:rPr>
              <a:t>Ее заменят: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Молодые гибкие ветки лиственных деревьев и кустарников;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Веревка изготовленная из коры молодых веток;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Тонкие </a:t>
            </a:r>
            <a:r>
              <a:rPr lang="ru-RU" dirty="0">
                <a:solidFill>
                  <a:srgbClr val="FF0000"/>
                </a:solidFill>
              </a:rPr>
              <a:t>корни (лучше сосны или ели)</a:t>
            </a:r>
          </a:p>
        </p:txBody>
      </p:sp>
      <p:pic>
        <p:nvPicPr>
          <p:cNvPr id="6146" name="Picture 2" descr="http://xn--80adancmc3bzi.xn--p1ai/uploads/images/00/00/55/2014/05/07/0578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371" y="2636912"/>
            <a:ext cx="542925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7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12776"/>
            <a:ext cx="8460432" cy="1368152"/>
          </a:xfrm>
        </p:spPr>
        <p:txBody>
          <a:bodyPr>
            <a:normAutofit fontScale="92500" lnSpcReduction="10000"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ерем ветку </a:t>
            </a:r>
            <a:r>
              <a:rPr lang="ru-RU" sz="2400" dirty="0" smtClean="0"/>
              <a:t>гибкого </a:t>
            </a:r>
            <a:r>
              <a:rPr lang="ru-RU" sz="2400" dirty="0"/>
              <a:t>молодого </a:t>
            </a:r>
            <a:r>
              <a:rPr lang="ru-RU" sz="2400" dirty="0" smtClean="0"/>
              <a:t>деревца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Делаем два-три параллельных надреза вдоль;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Аккуратно снимаем полоску коры;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76864" cy="1296144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FF00"/>
                </a:solidFill>
                <a:effectLst/>
                <a:latin typeface="Times New Roman"/>
                <a:ea typeface="Calibri"/>
                <a:cs typeface="Times New Roman"/>
              </a:rPr>
              <a:t>Заготовка коры для использования в качестве веревки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7172" name="Picture 4" descr="http://xn--80adancmc3bzi.xn--p1ai/uploads/images/00/00/55/2014/05/07/9860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515" y="2797287"/>
            <a:ext cx="3461925" cy="25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xn--80adancmc3bzi.xn--p1ai/uploads/images/00/00/55/2014/05/07/931b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89078"/>
            <a:ext cx="335644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xn--80adancmc3bzi.xn--p1ai/uploads/images/00/00/55/2014/05/07/c58fb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97028"/>
            <a:ext cx="345234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340768"/>
            <a:ext cx="8305800" cy="3502036"/>
          </a:xfrm>
        </p:spPr>
        <p:txBody>
          <a:bodyPr/>
          <a:lstStyle/>
          <a:p>
            <a:pPr algn="l"/>
            <a:r>
              <a:rPr lang="ru-RU" dirty="0" smtClean="0"/>
              <a:t>Замерзание конечностей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Общее переохлаждение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332656"/>
            <a:ext cx="8305800" cy="79208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Переохлаждение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 descr="http://900igr.net/up/datas/182997/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2852936"/>
            <a:ext cx="6264696" cy="37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vash-ortoped.ru/wp-content/uploads/2017/07/dlitelnoe-pereohlazhdenie-ruk-mozhet-privesti-ne-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3435117" cy="225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044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5424268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переохлаждении.</a:t>
            </a:r>
            <a:b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НАДО:</a:t>
            </a: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 можно быстрее поднять потерпевших из воды, вытащить из снега, защитить от неблагоприятных климатических воздействий.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Снять мокрую одежду, насухо вытереть.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Поместить в теплую воду (с начальной температурой 22—25°С и конечной 37—40°С.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Дать горячее питье.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При отсутствии емкости с теплой водой обкладывать горячими простынями.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При необходимости проводить меры по оживлению.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 полевых условиях согревать пострадавшего своими телами.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НЕЛЬЗЯ: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Интенсивно согревать отдельные части тела пострадавшего.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Давать внутрь алкоголь.</a:t>
            </a:r>
            <a:r>
              <a:rPr lang="ru-RU" dirty="0">
                <a:solidFill>
                  <a:srgbClr val="FFFF00"/>
                </a:solidFill>
                <a:effectLst/>
                <a:latin typeface="Arial"/>
              </a:rPr>
              <a:t/>
            </a:r>
            <a:br>
              <a:rPr lang="ru-RU" dirty="0">
                <a:solidFill>
                  <a:srgbClr val="FFFF00"/>
                </a:solidFill>
                <a:effectLst/>
                <a:latin typeface="Arial"/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871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480</TotalTime>
  <Words>194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Constantia</vt:lpstr>
      <vt:lpstr>Times New Roman</vt:lpstr>
      <vt:lpstr>Verdana</vt:lpstr>
      <vt:lpstr>Wingdings 2</vt:lpstr>
      <vt:lpstr>Бумажная</vt:lpstr>
      <vt:lpstr>Как не замерзнуть в природных условиях</vt:lpstr>
      <vt:lpstr>Большее, а в некоторых случаях решающее значение для выживания человека в условиях низких температур имеет  скорость ветра: ¦ при фактической температуре воздуха–3 °C и скорости ветра 10–11 м/с их общее охлаждающее воздействие на человека выражается значением–20 °C; ¦ при температуре–10 °C фактически равно–30 °C; ¦ при температуре–15 °C фактически равно–35 °C; ¦ при температуре–25 °C фактически равно–50 °C; ¦ при температуре–45 °C фактически равно–70 °C. </vt:lpstr>
      <vt:lpstr>Что следует постараться сделать при вынужденном нахождении в природных условиях:</vt:lpstr>
      <vt:lpstr>Изготовление подстилки</vt:lpstr>
      <vt:lpstr>Презентация PowerPoint</vt:lpstr>
      <vt:lpstr>Презентация PowerPoint</vt:lpstr>
      <vt:lpstr>Презентация PowerPoint</vt:lpstr>
      <vt:lpstr>Заготовка коры для использования в качестве веревки</vt:lpstr>
      <vt:lpstr>Переохлаждение</vt:lpstr>
      <vt:lpstr>    Первая помощь при переохлаждении. НАДО: - Как можно быстрее поднять потерпевших из воды, вытащить из снега, защитить от неблагоприятных климатических воздействий. - Снять мокрую одежду, насухо вытереть. - Поместить в теплую воду (с начальной температурой 22—25°С и конечной 37—40°С. - Дать горячее питье. - При отсутствии емкости с теплой водой обкладывать горячими простынями. - При необходимости проводить меры по оживлению. - В полевых условиях согревать пострадавшего своими телами. НЕЛЬЗЯ: - Интенсивно согревать отдельные части тела пострадавшего. - Давать внутрь алкоголь.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Костров</dc:title>
  <dc:creator>Администратор</dc:creator>
  <cp:lastModifiedBy>МихалычЪ</cp:lastModifiedBy>
  <cp:revision>34</cp:revision>
  <dcterms:created xsi:type="dcterms:W3CDTF">2017-09-18T16:33:24Z</dcterms:created>
  <dcterms:modified xsi:type="dcterms:W3CDTF">2019-01-23T11:35:14Z</dcterms:modified>
</cp:coreProperties>
</file>