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71" r:id="rId5"/>
    <p:sldId id="273" r:id="rId6"/>
    <p:sldId id="272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476672"/>
            <a:ext cx="8305800" cy="1368152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               Азбука похода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26" name="Picture 2" descr="https://ds04.infourok.ru/uploads/ex/07e1/001a46a0-0ab77605/hello_html_377f0cc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36912"/>
            <a:ext cx="345638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03848" y="1628800"/>
            <a:ext cx="5065226" cy="4667264"/>
          </a:xfrm>
        </p:spPr>
        <p:txBody>
          <a:bodyPr>
            <a:norm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899" y="332657"/>
            <a:ext cx="8964488" cy="1296144"/>
          </a:xfrm>
        </p:spPr>
        <p:txBody>
          <a:bodyPr>
            <a:noAutofit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поход  должен иметь 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конкретную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цель!</a:t>
            </a:r>
            <a:b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772816"/>
            <a:ext cx="6425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Цель похода  выражает  </a:t>
            </a:r>
            <a:r>
              <a:rPr lang="ru-RU" sz="2400" dirty="0">
                <a:solidFill>
                  <a:srgbClr val="FF0000"/>
                </a:solidFill>
              </a:rPr>
              <a:t>положительный </a:t>
            </a:r>
          </a:p>
          <a:p>
            <a:r>
              <a:rPr lang="ru-RU" sz="2400" dirty="0">
                <a:solidFill>
                  <a:srgbClr val="FF0000"/>
                </a:solidFill>
              </a:rPr>
              <a:t>результат</a:t>
            </a:r>
            <a:r>
              <a:rPr lang="ru-RU" sz="2400" dirty="0"/>
              <a:t>,  который должен быть достигнут.</a:t>
            </a:r>
          </a:p>
        </p:txBody>
      </p:sp>
      <p:pic>
        <p:nvPicPr>
          <p:cNvPr id="8" name="Рисунок 7" descr="https://im0-tub-ru.yandex.net/i?id=088fb8b5ae1701e9603fdc29628b6c79-l&amp;n=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03813"/>
            <a:ext cx="4295378" cy="3407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260648"/>
            <a:ext cx="8305800" cy="576064"/>
          </a:xfrm>
        </p:spPr>
        <p:txBody>
          <a:bodyPr/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Оздоровительные цели</a:t>
            </a:r>
            <a:endParaRPr lang="ru-RU" sz="2800" b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http://ju-nona.ru/wp-content/uploads/2015/06/Kak-vernut-e%60nergiyu-e143490034061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58452"/>
            <a:ext cx="5964039" cy="4082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ovetclub.ru/tim/13a36198c203b2e4a99630cf7d83b84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45024"/>
            <a:ext cx="3923030" cy="2924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037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4005064"/>
            <a:ext cx="5482952" cy="837740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FFFF00"/>
                </a:solidFill>
              </a:rPr>
              <a:t>- Познавательные цели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76672"/>
            <a:ext cx="7704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Учебные цели</a:t>
            </a:r>
            <a:endParaRPr lang="ru-RU" sz="3200" dirty="0"/>
          </a:p>
        </p:txBody>
      </p:sp>
      <p:pic>
        <p:nvPicPr>
          <p:cNvPr id="7" name="Рисунок 6" descr="https://im0-tub-ru.yandex.net/i?id=eb5ee194c5d8f12765bcb3a03939f317-l&amp;n=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48043"/>
            <a:ext cx="4104456" cy="3532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www.engels-city.ru/images/stories/news/news_2012/140612_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212976"/>
            <a:ext cx="3096345" cy="3490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7942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260648"/>
            <a:ext cx="8305800" cy="648072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rgbClr val="FFFF00"/>
                </a:solidFill>
              </a:rPr>
              <a:t>- Спортивные цели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ru-RU" sz="2800" b="1" dirty="0" smtClean="0">
                <a:solidFill>
                  <a:srgbClr val="FFFF00"/>
                </a:solidFill>
              </a:rPr>
              <a:t>- Научные </a:t>
            </a:r>
            <a:r>
              <a:rPr lang="ru-RU" sz="2800" b="1" dirty="0">
                <a:solidFill>
                  <a:srgbClr val="FFFF00"/>
                </a:solidFill>
              </a:rPr>
              <a:t>цели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7" name="Рисунок 6" descr="http://prirodasibiri.ru/images/news/pic/1587_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04664"/>
            <a:ext cx="4764082" cy="295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im0-tub-ru.yandex.net/i?id=542f9d7e7a5e59d3d7e9fdca869cd2ea-l&amp;n=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37414"/>
            <a:ext cx="4980106" cy="29615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375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27535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260648"/>
            <a:ext cx="8305800" cy="792088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Состав группы</a:t>
            </a:r>
          </a:p>
        </p:txBody>
      </p:sp>
      <p:pic>
        <p:nvPicPr>
          <p:cNvPr id="7" name="Рисунок 6" descr="https://im0-tub-ru.yandex.net/i?id=94893714fd4e64264e7c6e2e338baf3d-l&amp;n=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287" y="980728"/>
            <a:ext cx="6912768" cy="2953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150047"/>
            <a:ext cx="6573837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4434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836440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/>
              </a:rPr>
              <a:t>Роберт Пири достиг Северного полюса в составе группы из </a:t>
            </a:r>
            <a:r>
              <a:rPr lang="ru-RU" sz="2800" b="1" dirty="0">
                <a:solidFill>
                  <a:srgbClr val="FFFF00"/>
                </a:solidFill>
                <a:effectLst/>
              </a:rPr>
              <a:t>6 человек</a:t>
            </a:r>
            <a:r>
              <a:rPr lang="ru-RU" sz="2800" b="1" dirty="0">
                <a:effectLst/>
              </a:rPr>
              <a:t>.</a:t>
            </a:r>
            <a:r>
              <a:rPr lang="ru-RU" sz="2800" dirty="0">
                <a:effectLst/>
              </a:rPr>
              <a:t/>
            </a:r>
            <a:br>
              <a:rPr lang="ru-RU" sz="2800" dirty="0">
                <a:effectLst/>
              </a:rPr>
            </a:br>
            <a:endParaRPr lang="ru-RU" sz="2800" dirty="0"/>
          </a:p>
        </p:txBody>
      </p:sp>
      <p:pic>
        <p:nvPicPr>
          <p:cNvPr id="4" name="Объект 3" descr="Картинки по запросу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2794000" cy="360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Картинки по запросу северный полюс картин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420888"/>
            <a:ext cx="5314950" cy="3985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4412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    «</a:t>
            </a:r>
            <a:r>
              <a:rPr lang="ru-RU" dirty="0"/>
              <a:t>Кон-Тики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Тур </a:t>
            </a:r>
            <a:r>
              <a:rPr lang="ru-RU" sz="2800" b="1" dirty="0" err="1">
                <a:solidFill>
                  <a:srgbClr val="FFFF00"/>
                </a:solidFill>
              </a:rPr>
              <a:t>Хейерда́л</a:t>
            </a:r>
            <a:r>
              <a:rPr lang="ru-RU" sz="2800" b="1" dirty="0">
                <a:solidFill>
                  <a:srgbClr val="FFFF00"/>
                </a:solidFill>
              </a:rPr>
              <a:t>  </a:t>
            </a:r>
            <a:r>
              <a:rPr lang="ru-RU" sz="2800" b="1" dirty="0"/>
              <a:t>— норвежский археолог, путешественник и писатель, автор многих книг. </a:t>
            </a:r>
          </a:p>
        </p:txBody>
      </p:sp>
      <p:pic>
        <p:nvPicPr>
          <p:cNvPr id="4" name="Рисунок 3" descr="Thor Heyerdah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08920"/>
            <a:ext cx="2376264" cy="336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kremlinonline.ru/sites/default/files/articles/2017/04/28/467d4a4ca429cb8c1dd12cda3db0644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060848"/>
            <a:ext cx="5489054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264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  <a:tabLst>
                <a:tab pos="4752975" algn="l"/>
              </a:tabLst>
            </a:pPr>
            <a:endParaRPr lang="ru-RU" sz="2400" b="1" i="1" dirty="0" smtClean="0">
              <a:latin typeface="Times New Roman"/>
              <a:ea typeface="Calibri"/>
              <a:cs typeface="Times New Roman"/>
            </a:endParaRPr>
          </a:p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  <a:tabLst>
                <a:tab pos="4752975" algn="l"/>
              </a:tabLst>
            </a:pPr>
            <a:endParaRPr lang="ru-RU" sz="2400" b="1" i="1" dirty="0">
              <a:latin typeface="Times New Roman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  <a:tabLst>
                <a:tab pos="4752975" algn="l"/>
              </a:tabLst>
            </a:pPr>
            <a:r>
              <a:rPr lang="ru-RU" sz="2400" b="1" i="1" dirty="0" smtClean="0">
                <a:latin typeface="Times New Roman"/>
                <a:ea typeface="Calibri"/>
                <a:cs typeface="Times New Roman"/>
              </a:rPr>
              <a:t>Наиболее </a:t>
            </a:r>
            <a:r>
              <a:rPr lang="ru-RU" sz="2400" b="1" i="1" dirty="0">
                <a:latin typeface="Times New Roman"/>
                <a:ea typeface="Calibri"/>
                <a:cs typeface="Times New Roman"/>
              </a:rPr>
              <a:t>важные вопросы: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  <a:tabLst>
                <a:tab pos="4752975" algn="l"/>
              </a:tabLst>
            </a:pPr>
            <a:r>
              <a:rPr lang="ru-RU" sz="2400" b="1" i="1" dirty="0">
                <a:latin typeface="Times New Roman"/>
                <a:ea typeface="Calibri"/>
                <a:cs typeface="Times New Roman"/>
              </a:rPr>
              <a:t>- Время и место сбора;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  <a:tabLst>
                <a:tab pos="4752975" algn="l"/>
              </a:tabLst>
            </a:pPr>
            <a:r>
              <a:rPr lang="ru-RU" sz="2400" b="1" i="1" dirty="0" smtClean="0">
                <a:latin typeface="Times New Roman"/>
                <a:ea typeface="Calibri"/>
                <a:cs typeface="Times New Roman"/>
              </a:rPr>
              <a:t>- </a:t>
            </a:r>
            <a:r>
              <a:rPr lang="ru-RU" sz="2400" b="1" i="1" dirty="0">
                <a:latin typeface="Times New Roman"/>
                <a:ea typeface="Calibri"/>
                <a:cs typeface="Times New Roman"/>
              </a:rPr>
              <a:t>Порядок питания в походе;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  <a:tabLst>
                <a:tab pos="4752975" algn="l"/>
              </a:tabLst>
            </a:pPr>
            <a:r>
              <a:rPr lang="ru-RU" sz="2400" b="1" i="1" dirty="0">
                <a:latin typeface="Times New Roman"/>
                <a:ea typeface="Calibri"/>
                <a:cs typeface="Times New Roman"/>
              </a:rPr>
              <a:t>- Распределение обязанностей в группе;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  <a:tabLst>
                <a:tab pos="4752975" algn="l"/>
              </a:tabLst>
            </a:pPr>
            <a:r>
              <a:rPr lang="ru-RU" sz="2400" b="1" i="1" dirty="0">
                <a:latin typeface="Times New Roman"/>
                <a:ea typeface="Calibri"/>
                <a:cs typeface="Times New Roman"/>
              </a:rPr>
              <a:t>- Техника безопасности в походе</a:t>
            </a:r>
            <a:r>
              <a:rPr lang="ru-RU" sz="2400" b="1" i="1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  <a:tabLst>
                <a:tab pos="4752975" algn="l"/>
              </a:tabLst>
            </a:pPr>
            <a:r>
              <a:rPr lang="ru-RU" sz="2400" b="1" i="1" dirty="0">
                <a:latin typeface="Times New Roman"/>
                <a:ea typeface="Calibri"/>
                <a:cs typeface="Times New Roman"/>
              </a:rPr>
              <a:t>- Виды снаряжения необходимые в данном походе;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  <a:tabLst>
                <a:tab pos="4752975" algn="l"/>
              </a:tabLst>
            </a:pPr>
            <a:endParaRPr lang="ru-RU" sz="2400" dirty="0">
              <a:latin typeface="Calibri"/>
              <a:ea typeface="Calibri"/>
              <a:cs typeface="Times New Roman"/>
            </a:endParaRPr>
          </a:p>
          <a:p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FF00"/>
                </a:solidFill>
              </a:rPr>
              <a:t>Организация взаимодействия в группе</a:t>
            </a:r>
          </a:p>
        </p:txBody>
      </p:sp>
      <p:pic>
        <p:nvPicPr>
          <p:cNvPr id="4" name="Рисунок 3" descr="Картинки по запросу Собрание туристской группы картинк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744416" cy="2686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1989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305800" cy="576064"/>
          </a:xfrm>
        </p:spPr>
        <p:txBody>
          <a:bodyPr/>
          <a:lstStyle/>
          <a:p>
            <a:pPr algn="l">
              <a:lnSpc>
                <a:spcPct val="115000"/>
              </a:lnSpc>
              <a:spcAft>
                <a:spcPts val="1000"/>
              </a:spcAft>
              <a:tabLst>
                <a:tab pos="4752975" algn="l"/>
              </a:tabLst>
            </a:pPr>
            <a:r>
              <a:rPr lang="ru-RU" sz="2800" b="1" dirty="0">
                <a:solidFill>
                  <a:srgbClr val="FFFF00"/>
                </a:solidFill>
                <a:effectLst/>
                <a:latin typeface="Times New Roman"/>
                <a:ea typeface="Calibri"/>
                <a:cs typeface="Times New Roman"/>
              </a:rPr>
              <a:t>Распределение </a:t>
            </a:r>
            <a:r>
              <a:rPr lang="ru-RU" sz="2800" b="1" dirty="0" smtClean="0">
                <a:solidFill>
                  <a:srgbClr val="FFFF00"/>
                </a:solidFill>
                <a:effectLst/>
                <a:latin typeface="Times New Roman"/>
                <a:ea typeface="Calibri"/>
                <a:cs typeface="Times New Roman"/>
              </a:rPr>
              <a:t>обязанностей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6" name="Рисунок 5" descr="Картинки по запросу Распределение обязанностей туристской группы картинк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4781550" cy="3191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432174"/>
            <a:ext cx="4810125" cy="299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5373216"/>
            <a:ext cx="4572000" cy="77777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70510">
              <a:lnSpc>
                <a:spcPct val="115000"/>
              </a:lnSpc>
              <a:spcBef>
                <a:spcPts val="750"/>
              </a:spcBef>
              <a:spcAft>
                <a:spcPts val="1125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Организованность – одно из самых важных качеств туриста!</a:t>
            </a:r>
            <a:endParaRPr lang="ru-RU" sz="20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69995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Выбор и разработка маршрута</a:t>
            </a:r>
          </a:p>
        </p:txBody>
      </p:sp>
      <p:pic>
        <p:nvPicPr>
          <p:cNvPr id="4" name="Рисунок 3" descr="Картинки по запросу разработка маршрута туристской группы картинк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980728"/>
            <a:ext cx="4590256" cy="3630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Картинки по запросу разработка маршрута туристской группы картин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4619625" cy="3062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373231"/>
            <a:ext cx="4593225" cy="2224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2563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340768"/>
            <a:ext cx="6846722" cy="2952328"/>
          </a:xfrm>
        </p:spPr>
        <p:txBody>
          <a:bodyPr>
            <a:normAutofit fontScale="85000" lnSpcReduction="20000"/>
          </a:bodyPr>
          <a:lstStyle/>
          <a:p>
            <a:pPr indent="270510">
              <a:lnSpc>
                <a:spcPct val="115000"/>
              </a:lnSpc>
              <a:spcBef>
                <a:spcPts val="750"/>
              </a:spcBef>
              <a:spcAft>
                <a:spcPts val="1125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Составляя смету, надо тщательно продумать все статьи расходов. 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indent="270510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- Покупка продуктов питания;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indent="270510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- Покупка снаряжения;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indent="270510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- Оплата питания в столовых, ночлега.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indent="270510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- Транспортные расходы и др.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Составление сметы</a:t>
            </a:r>
          </a:p>
        </p:txBody>
      </p:sp>
      <p:pic>
        <p:nvPicPr>
          <p:cNvPr id="4" name="Рисунок 3" descr="Картинки по запросу составление сметы картинк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17032"/>
            <a:ext cx="4243070" cy="282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3757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FF00"/>
                </a:solidFill>
              </a:rPr>
              <a:t>Питание в походе</a:t>
            </a:r>
          </a:p>
        </p:txBody>
      </p:sp>
      <p:pic>
        <p:nvPicPr>
          <p:cNvPr id="4" name="Объект 3" descr="Картинки по запросу Питание в поход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32656"/>
            <a:ext cx="3463702" cy="29523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58237" y="494116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Рисунок 27" descr="Картинки по запросу Питание в поход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367665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64722" y="4941168"/>
            <a:ext cx="8100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коротком однодневном походе можно обойтись бутербродами и чаем </a:t>
            </a:r>
            <a:r>
              <a:rPr lang="ru-RU" altLang="ru-RU" sz="2400" dirty="0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 </a:t>
            </a:r>
            <a:r>
              <a:rPr lang="ru-RU" altLang="ru-RU" sz="2400" dirty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термоса или </a:t>
            </a:r>
            <a:endParaRPr lang="ru-RU" altLang="ru-RU" sz="9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кипяченым </a:t>
            </a:r>
            <a:r>
              <a:rPr lang="ru-RU" altLang="ru-RU" sz="2400" dirty="0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</a:t>
            </a:r>
            <a:r>
              <a:rPr lang="ru-RU" altLang="ru-RU" sz="2400" dirty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костре</a:t>
            </a:r>
            <a:r>
              <a:rPr lang="ru-RU" altLang="ru-RU" sz="9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alt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054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038881"/>
            <a:ext cx="4186808" cy="2769096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943600" algn="l"/>
              </a:tabLst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- Личное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FF00"/>
                </a:solidFill>
              </a:rPr>
              <a:t>Снаряжение</a:t>
            </a:r>
          </a:p>
        </p:txBody>
      </p:sp>
      <p:pic>
        <p:nvPicPr>
          <p:cNvPr id="4" name="Рисунок 3" descr="Картинки по запросу Питание в поход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97691"/>
            <a:ext cx="3562350" cy="26682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012160" y="1100391"/>
            <a:ext cx="21750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- Групповое </a:t>
            </a:r>
          </a:p>
        </p:txBody>
      </p:sp>
      <p:pic>
        <p:nvPicPr>
          <p:cNvPr id="6" name="Рисунок 5" descr="Картинки по запросу Палатка в поход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459" y="1798351"/>
            <a:ext cx="4772025" cy="22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292080" y="4289579"/>
            <a:ext cx="1717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 Специальное</a:t>
            </a:r>
          </a:p>
        </p:txBody>
      </p:sp>
      <p:pic>
        <p:nvPicPr>
          <p:cNvPr id="8" name="Рисунок 7" descr="Картинки по запросу специальное снаряжение туриста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364" y="4645031"/>
            <a:ext cx="5112568" cy="2008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16937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280</TotalTime>
  <Words>159</Words>
  <Application>Microsoft Office PowerPoint</Application>
  <PresentationFormat>Экран (4:3)</PresentationFormat>
  <Paragraphs>38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Бумажная</vt:lpstr>
      <vt:lpstr>               Азбука похода</vt:lpstr>
      <vt:lpstr>Каждый поход  должен иметь конкретную цель! </vt:lpstr>
      <vt:lpstr>- Оздоровительные цели</vt:lpstr>
      <vt:lpstr>Презентация PowerPoint</vt:lpstr>
      <vt:lpstr>- Спортивные цели</vt:lpstr>
      <vt:lpstr>Состав группы</vt:lpstr>
      <vt:lpstr>Роберт Пири достиг Северного полюса в составе группы из 6 человек. </vt:lpstr>
      <vt:lpstr>Тур Хейерда́л  — норвежский археолог, путешественник и писатель, автор многих книг. </vt:lpstr>
      <vt:lpstr>Организация взаимодействия в группе</vt:lpstr>
      <vt:lpstr>Распределение обязанностей</vt:lpstr>
      <vt:lpstr>Выбор и разработка маршрута</vt:lpstr>
      <vt:lpstr>Составление сметы</vt:lpstr>
      <vt:lpstr>Питание в походе</vt:lpstr>
      <vt:lpstr>Снаряжение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Костров</dc:title>
  <dc:creator>Администратор</dc:creator>
  <cp:lastModifiedBy>МихалычЪ</cp:lastModifiedBy>
  <cp:revision>31</cp:revision>
  <dcterms:created xsi:type="dcterms:W3CDTF">2017-09-18T16:33:24Z</dcterms:created>
  <dcterms:modified xsi:type="dcterms:W3CDTF">2019-01-23T11:40:16Z</dcterms:modified>
</cp:coreProperties>
</file>